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63" r:id="rId11"/>
    <p:sldId id="271" r:id="rId12"/>
    <p:sldId id="265" r:id="rId13"/>
    <p:sldId id="266" r:id="rId14"/>
    <p:sldId id="267" r:id="rId15"/>
    <p:sldId id="268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8" r:id="rId32"/>
    <p:sldId id="289" r:id="rId33"/>
    <p:sldId id="286" r:id="rId34"/>
    <p:sldId id="28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FCCC"/>
    <a:srgbClr val="CCE6FC"/>
    <a:srgbClr val="00A1DA"/>
    <a:srgbClr val="DEEBF7"/>
    <a:srgbClr val="9E9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710" y="114"/>
      </p:cViewPr>
      <p:guideLst>
        <p:guide orient="horz" pos="22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D5A0F-8AC6-4923-BB3A-4101FA046850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C5991-ACB4-4B30-8F68-2629FE821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8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694C74-974E-47DE-89CE-1975213F6BE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0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717-DEB5-4089-B9FD-BAB9B8D7505B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8FB7C-2BE8-41BB-916E-E074B61B7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79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95AB6-5AC4-48E1-ACFA-3761DA51CC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161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A300-33CC-4B6B-807E-8209B0BBCA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446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EE86C-602C-49BA-AA05-16493F47C8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61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U1215P1T1D13465219F21DT2007071710434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213" y="7778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628B-942E-4644-BE00-78F7C54ACF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6328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D673E03-1140-4869-820E-44108770A1F7}"/>
              </a:ext>
            </a:extLst>
          </p:cNvPr>
          <p:cNvSpPr/>
          <p:nvPr userDrawn="1"/>
        </p:nvSpPr>
        <p:spPr>
          <a:xfrm>
            <a:off x="248701" y="789524"/>
            <a:ext cx="7391400" cy="163513"/>
          </a:xfrm>
          <a:prstGeom prst="rect">
            <a:avLst/>
          </a:prstGeom>
          <a:gradFill flip="none" rotWithShape="1">
            <a:gsLst>
              <a:gs pos="0">
                <a:srgbClr val="9C0054">
                  <a:tint val="66000"/>
                  <a:satMod val="160000"/>
                </a:srgbClr>
              </a:gs>
              <a:gs pos="50000">
                <a:srgbClr val="9C0054">
                  <a:tint val="44500"/>
                  <a:satMod val="160000"/>
                </a:srgbClr>
              </a:gs>
              <a:gs pos="100000">
                <a:srgbClr val="9C005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z="1300" smtClean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8" descr="U1215P1T1D13465219F21DT2007071710434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63" y="77788"/>
            <a:ext cx="875249" cy="8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01" y="202932"/>
            <a:ext cx="7886700" cy="605374"/>
          </a:xfrm>
        </p:spPr>
        <p:txBody>
          <a:bodyPr/>
          <a:lstStyle>
            <a:lvl1pPr>
              <a:defRPr sz="3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700" y="1334292"/>
            <a:ext cx="8779411" cy="5013851"/>
          </a:xfr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2B07A-E691-4FE4-8059-ABEA60DC27AA}" type="datetimeFigureOut">
              <a:rPr lang="en-US" altLang="zh-CN"/>
              <a:pPr>
                <a:defRPr/>
              </a:pPr>
              <a:t>9/2/2019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0713" y="649287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0C78537A-5010-4545-89DA-8A8915DB7A4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4070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1A556-A8D2-4F0F-8AF7-2E869F5A52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64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78ADF-ABEA-451E-BF90-EEF27DAB91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130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01D6E-C96F-4692-BD2A-7A43889FA3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558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5B032-DA72-468C-BF1B-C54C768910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3470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EB687-6FFF-40B4-9290-5C252B299A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342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E41E-FFDA-4A5E-813D-F71B6550A4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7520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8717-DEB5-4089-B9FD-BAB9B8D7505B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8FB7C-2BE8-41BB-916E-E074B61B7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5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A6AAF38-AD11-4400-B1D4-50D58D8B072D}" type="datetimeFigureOut">
              <a:rPr lang="en-US" altLang="zh-CN"/>
              <a:pPr>
                <a:defRPr/>
              </a:pPr>
              <a:t>9/2/2019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6D800A6-496F-4DBB-BDEB-D0C8B6567D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527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9568" y="1803628"/>
            <a:ext cx="8424863" cy="114300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计算机操作系统</a:t>
            </a:r>
          </a:p>
        </p:txBody>
      </p:sp>
      <p:sp>
        <p:nvSpPr>
          <p:cNvPr id="15363" name="文本占位符 4"/>
          <p:cNvSpPr txBox="1">
            <a:spLocks/>
          </p:cNvSpPr>
          <p:nvPr/>
        </p:nvSpPr>
        <p:spPr bwMode="auto">
          <a:xfrm>
            <a:off x="1522942" y="3735182"/>
            <a:ext cx="6098113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蒲凌君</a:t>
            </a:r>
            <a:endParaRPr kumimoji="0" lang="en-US" altLang="zh-CN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计算机学院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系统与网络研究所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计算机网络研究室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pulingjun@gmail.com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80982" cy="4203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06954" y="380732"/>
            <a:ext cx="3474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80386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与</a:t>
            </a:r>
            <a:r>
              <a:rPr lang="en-US" altLang="zh-CN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8086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的区别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111086" y="2412022"/>
            <a:ext cx="6753514" cy="204178"/>
            <a:chOff x="2549236" y="3314698"/>
            <a:chExt cx="5642264" cy="190503"/>
          </a:xfrm>
        </p:grpSpPr>
        <p:sp>
          <p:nvSpPr>
            <p:cNvPr id="8" name="矩形 7"/>
            <p:cNvSpPr/>
            <p:nvPr/>
          </p:nvSpPr>
          <p:spPr>
            <a:xfrm>
              <a:off x="2549236" y="3314700"/>
              <a:ext cx="5642264" cy="1904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971800" y="3314700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367088" y="3314699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733800" y="3314700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124325" y="3314699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495800" y="3314700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891087" y="3314699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867650" y="3314698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338763" y="3314699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729288" y="3314698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100763" y="3314699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496050" y="3314698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786563" y="3314700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158038" y="3314701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553325" y="3314700"/>
              <a:ext cx="0" cy="1905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492303" y="2322606"/>
            <a:ext cx="359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35405" y="2412022"/>
            <a:ext cx="460985" cy="18882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内容占位符 2"/>
          <p:cNvSpPr>
            <a:spLocks noGrp="1"/>
          </p:cNvSpPr>
          <p:nvPr>
            <p:ph idx="1"/>
          </p:nvPr>
        </p:nvSpPr>
        <p:spPr>
          <a:xfrm>
            <a:off x="150785" y="4376652"/>
            <a:ext cx="8779411" cy="727308"/>
          </a:xfrm>
        </p:spPr>
        <p:txBody>
          <a:bodyPr/>
          <a:lstStyle/>
          <a:p>
            <a:pPr marL="342900" lvl="1" indent="-342900">
              <a:lnSpc>
                <a:spcPct val="6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通用寄存器、指针变址寄存器、指令指针寄存器均兼容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8086</a:t>
            </a:r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8086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存在的“左偏移”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段选择寄存器需要重新定义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引入段描述符缓冲器概念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段地址现在保存在段描述符缓冲器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表的形式存在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pPr marL="0" lvl="1" indent="0">
              <a:lnSpc>
                <a:spcPct val="60000"/>
              </a:lnSpc>
              <a:spcBef>
                <a:spcPts val="100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而原始的段寄存器保存的是在上述表中的具体一项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选择子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8086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段寄存器与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80386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段选择子寄存器不再兼容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实模式 切换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保护模式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07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内存操作：函数调用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参数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入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参数从右向左依次压入系统栈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返回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地址入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当前代码区调用指令的下一条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指 令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地址压入栈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供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函数返回时继续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执行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arenR" startAt="3"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代码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区跳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转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处理器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从当前代码区跳转到被调用函数的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入口处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arenR" startAt="3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栈帧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调整：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保存当前栈帧状态值，已备后面恢复本栈帧时使用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入栈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将当前栈帧切换到新栈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帧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装入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，更新栈帧底部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给新栈帧分配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空间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把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减去所需空间的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大小，抬高栈顶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AutoNum type="arabicParenR" startAt="3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arenR" startAt="3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89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内存操作：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函数返回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保存返回值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，将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函数的返回值保存在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arenR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弹出当前帧，恢复上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栈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帧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加上栈帧的大小，降低栈顶，回收当前栈帧的空间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将当前栈帧底部保存的前栈帧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值弹入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寄存器，恢复出上一个栈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帧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将函数返回地址弹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给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1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arenR" startAt="3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跳转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按照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CS:IP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跳回调用函数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中继续执行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48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内存操作：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函数调用和返回例子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48700" y="1113135"/>
            <a:ext cx="68378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//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function_example.c</a:t>
            </a:r>
            <a:endParaRPr lang="en-US" sz="2000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#include &lt;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stdio.h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&gt;</a:t>
            </a:r>
          </a:p>
          <a:p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static add(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a,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b</a:t>
            </a:r>
            <a:r>
              <a:rPr lang="en-US" sz="20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) { return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a+b</a:t>
            </a:r>
            <a:r>
              <a:rPr lang="en-US" sz="20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; }</a:t>
            </a:r>
            <a:endParaRPr lang="en-US" sz="2000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main</a:t>
            </a:r>
            <a:r>
              <a:rPr lang="en-US" sz="20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() { </a:t>
            </a:r>
            <a:r>
              <a:rPr lang="en-US" sz="2000" dirty="0" err="1" smtClean="0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x = </a:t>
            </a:r>
            <a:r>
              <a:rPr lang="en-US" sz="20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5;  </a:t>
            </a:r>
            <a:r>
              <a:rPr lang="en-US" sz="2000" dirty="0" err="1" smtClean="0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y = </a:t>
            </a:r>
            <a:r>
              <a:rPr lang="en-US" sz="20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10;  </a:t>
            </a:r>
            <a:r>
              <a:rPr lang="en-US" sz="2000" dirty="0" err="1" smtClean="0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u = add(x, y</a:t>
            </a:r>
            <a:r>
              <a:rPr lang="en-US" sz="20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); }</a:t>
            </a:r>
            <a:endParaRPr lang="en-US" sz="2000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8700" y="2604164"/>
            <a:ext cx="91059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static add(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a,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b){   </a:t>
            </a:r>
            <a:endParaRPr lang="en-US" sz="2000" dirty="0" smtClean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55                      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push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endParaRPr lang="en-US" sz="2000" dirty="0" smtClean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48 89 e5           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rbp,rsp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endParaRPr lang="en-US" sz="2000" dirty="0" smtClean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89 7d fc            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DWORD PTR [rbp-0x4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],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edi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89 75 f8            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DWORD PTR [rbp-0x8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],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esi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8b 55 fc             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, DWORD 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PTR [rbp-0x4]   </a:t>
            </a:r>
            <a:endParaRPr lang="en-US" sz="2000" dirty="0" smtClean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8b 45 f8            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, DWORD 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PTR [rbp-0x8]  </a:t>
            </a:r>
            <a:endParaRPr lang="en-US" sz="2000" dirty="0" smtClean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01 d0                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add   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endParaRPr lang="en-US" sz="2000" dirty="0" smtClean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}  </a:t>
            </a: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12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5d                      pop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  <a:endParaRPr lang="en-US" sz="2000" dirty="0" smtClean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c3                      </a:t>
            </a:r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ret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endParaRPr lang="en-US" sz="2000" dirty="0" smtClean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37013" y="5681929"/>
            <a:ext cx="1068388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pop  rip   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2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内存操作：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函数调用和返回例子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248701" y="1245264"/>
            <a:ext cx="9105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0000000000000014 &lt;main&gt;: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main(){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14:   55                                     push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15:   48 89 e5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rbp,rsp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18:   48 83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ec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10                     </a:t>
            </a: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sub    rsp,0x10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1c:   c7 45 fc 05 00 00 00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[rbp-0x4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], 0x5 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23:   c7 45 f8 0a 00 00 00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[rbp-0x8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], 0xa    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2a:   8b 55 f8 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, DWORD 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PTR [rbp-0x8]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2d:   8b 45 fc 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, DWORD 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PTR [rbp-0x4]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30:   89 d6     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esi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32:   89 c7                   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edi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34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e8 c7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ff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ff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ff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       </a:t>
            </a:r>
            <a:r>
              <a:rPr lang="en-US" sz="2000" b="1" dirty="0" smtClean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call   </a:t>
            </a:r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0 &lt;add&gt;  </a:t>
            </a:r>
            <a:endParaRPr lang="en-US" sz="2000" b="1" dirty="0" smtClean="0">
              <a:solidFill>
                <a:srgbClr val="FF000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39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89 45 f4                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DWORD PTR [rbp-0xc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],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3c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b8 00 00 00 00          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eax,0x0</a:t>
            </a: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}  </a:t>
            </a: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41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c9                      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            leave    </a:t>
            </a:r>
          </a:p>
          <a:p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42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:   c3                      </a:t>
            </a:r>
            <a:r>
              <a: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               ret 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0772" y="1850721"/>
            <a:ext cx="3223828" cy="48670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sub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这句话什么意思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62612" y="4265177"/>
            <a:ext cx="2616201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push  </a:t>
            </a:r>
            <a:r>
              <a:rPr lang="en-US" altLang="zh-CN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rip,  </a:t>
            </a:r>
            <a:r>
              <a:rPr lang="en-US" altLang="zh-CN" sz="2000" dirty="0" err="1" smtClean="0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altLang="zh-CN" sz="2000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 rip 0   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92051" y="5583980"/>
            <a:ext cx="4776079" cy="52897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为什么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局部变量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和函数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参数要放在栈中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17903" y="3124940"/>
            <a:ext cx="4101483" cy="121624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36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执行指令流程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1018304"/>
            <a:ext cx="7119402" cy="59644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8701" y="3250480"/>
            <a:ext cx="308768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CS:IP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从代码段读指令</a:t>
            </a:r>
            <a:endParaRPr 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47713" y="1637580"/>
            <a:ext cx="337238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将指令解析成操作码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操作数</a:t>
            </a:r>
            <a:endParaRPr 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76126" y="6110843"/>
            <a:ext cx="520118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运算器根据操作码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操作数进行算术和逻辑运算</a:t>
            </a:r>
            <a:endParaRPr 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851400" y="3435146"/>
            <a:ext cx="3994215" cy="97175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同一个逻辑功能 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(e.g., 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排序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如何降低它的执行时间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24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 </a:t>
            </a:r>
            <a:r>
              <a:rPr lang="zh-CN" altLang="en-US" b="1" dirty="0" smtClean="0"/>
              <a:t>我们刚刚回顾了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冯</a:t>
            </a:r>
            <a:r>
              <a:rPr lang="zh-CN" altLang="en-US" dirty="0" smtClean="0">
                <a:sym typeface="Wingdings" panose="05000000000000000000" pitchFamily="2" charset="2"/>
              </a:rPr>
              <a:t></a:t>
            </a:r>
            <a:r>
              <a:rPr lang="zh-CN" altLang="en-US" dirty="0" smtClean="0"/>
              <a:t>诺依曼体系结构</a:t>
            </a:r>
            <a:endParaRPr lang="en-US" altLang="zh-CN" dirty="0" smtClean="0"/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8086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80386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基础知识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计算机指令、内存布局、函数调用等等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b="1" dirty="0"/>
              <a:t>仍</a:t>
            </a:r>
            <a:r>
              <a:rPr lang="zh-CN" altLang="en-US" b="1" dirty="0" smtClean="0"/>
              <a:t>有些问题没有解决</a:t>
            </a:r>
            <a:endParaRPr lang="en-US" altLang="zh-CN" b="1" dirty="0"/>
          </a:p>
          <a:p>
            <a:pPr lvl="1"/>
            <a:r>
              <a:rPr lang="zh-CN" altLang="en-US" dirty="0"/>
              <a:t>实</a:t>
            </a:r>
            <a:r>
              <a:rPr lang="zh-CN" altLang="en-US" dirty="0" smtClean="0"/>
              <a:t>模式切换保护模式</a:t>
            </a:r>
            <a:endParaRPr lang="en-US" altLang="zh-CN" dirty="0"/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程序分段、分页的管理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内存程序何时使用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3074" name="Picture 2" descr="âcomputer operating system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7" y="3205956"/>
            <a:ext cx="4676774" cy="350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29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什么是操作系统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Windows, Linux, </a:t>
            </a:r>
            <a:r>
              <a:rPr lang="en-US" altLang="zh-C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计算机的组成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硬件：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CPU,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内存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存储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总线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I/O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设备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软件：用户程序和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系统程序</a:t>
            </a: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</a:pP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系统程序</a:t>
            </a: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无需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用户干预的各种程序的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控制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和协调计算机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硬件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支持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应用软件开发和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运行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编译器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程序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88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什么是操作系统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9095325" cy="50138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操作系统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系统控制程序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执行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用户程序，给用户程序提供各种服务</a:t>
            </a:r>
          </a:p>
          <a:p>
            <a:pPr lvl="1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方便用户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计算机硬件</a:t>
            </a:r>
          </a:p>
          <a:p>
            <a:pPr lvl="1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控制程序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执行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防止错误和计算机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的不当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操作系统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资源管理器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S PGothic" pitchFamily="34" charset="-128"/>
            </a:endParaRP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管理各种计算机软硬件资源</a:t>
            </a: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软件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硬件之间的中间层</a:t>
            </a: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解决资源访问冲突，确保资源公平使用</a:t>
            </a:r>
          </a:p>
          <a:p>
            <a:pPr marL="457200" lvl="1" indent="0">
              <a:buNone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9218" name="Picture 2" descr="âcomputer operating system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33" y="1189560"/>
            <a:ext cx="3358067" cy="49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为什么要学习操作系统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700" y="1334292"/>
            <a:ext cx="8888411" cy="5013851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课程是必修课，考研也要考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已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有操作系统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很好用啊，我以后搞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操作系统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我想了解操作系统到底是如何工作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写操作系统很酷，我要参与系统软件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开发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观点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为中华崛起而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读书，加入华为鸿蒙操作系统组工作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计算机领域卡脖子的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77301" y="4418880"/>
            <a:ext cx="18213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操作系统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7301" y="5142211"/>
            <a:ext cx="18213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编译器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301" y="5865542"/>
            <a:ext cx="18213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计算机网络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22763" y="4418880"/>
            <a:ext cx="6591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华为鸿蒙操作系统，但属于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IoT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Mobile driven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22763" y="5142211"/>
            <a:ext cx="5052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华为方舟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编译器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，目前只支持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Java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23814" y="5865541"/>
            <a:ext cx="6423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下一代互联网架构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?? 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欢迎来我们实验室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 </a:t>
            </a:r>
          </a:p>
        </p:txBody>
      </p:sp>
    </p:spTree>
    <p:extLst>
      <p:ext uri="{BB962C8B-B14F-4D97-AF65-F5344CB8AC3E}">
        <p14:creationId xmlns:p14="http://schemas.microsoft.com/office/powerpoint/2010/main" val="52619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所需前期课程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C/C++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语言基础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汇编语言基础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基本数据结构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计算机组成原理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6" y="2418653"/>
            <a:ext cx="3313870" cy="39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4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课程大纲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sz="2800" b="1" dirty="0" smtClean="0"/>
              <a:t> 操作系统</a:t>
            </a:r>
            <a:r>
              <a:rPr lang="zh-CN" altLang="en-US" sz="2800" b="1" dirty="0"/>
              <a:t>引导</a:t>
            </a:r>
            <a:r>
              <a:rPr lang="zh-CN" altLang="en-US" sz="2800" b="1" dirty="0" smtClean="0"/>
              <a:t>过程</a:t>
            </a:r>
            <a:endParaRPr lang="en-US" altLang="zh-CN" sz="2800" b="1" dirty="0"/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BootLoader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MBR</a:t>
            </a:r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实模式与保护模式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/>
              <a:t>中断处理机制分析</a:t>
            </a:r>
            <a:endParaRPr lang="en-US" altLang="zh-CN" sz="2400" dirty="0"/>
          </a:p>
          <a:p>
            <a:pPr lvl="0"/>
            <a:endParaRPr lang="en-US" altLang="zh-CN" b="1" dirty="0" smtClean="0">
              <a:solidFill>
                <a:prstClr val="black"/>
              </a:solidFill>
            </a:endParaRPr>
          </a:p>
          <a:p>
            <a:pPr lvl="0"/>
            <a:r>
              <a:rPr lang="zh-CN" altLang="en-US" b="1" dirty="0" smtClean="0">
                <a:solidFill>
                  <a:prstClr val="black"/>
                </a:solidFill>
              </a:rPr>
              <a:t> 进程管理</a:t>
            </a:r>
            <a:endParaRPr lang="en-US" altLang="zh-CN" b="1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进程与线程基本概念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用户进程与系统</a:t>
            </a:r>
            <a:r>
              <a:rPr lang="zh-CN" altLang="en-US" dirty="0" smtClean="0">
                <a:solidFill>
                  <a:prstClr val="black"/>
                </a:solidFill>
              </a:rPr>
              <a:t>调用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调度策略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进程同步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死锁</a:t>
            </a:r>
            <a:endParaRPr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进程间通信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91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课程大纲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sz="2800" b="1" dirty="0" smtClean="0">
                <a:solidFill>
                  <a:prstClr val="black"/>
                </a:solidFill>
              </a:rPr>
              <a:t> 内存管理</a:t>
            </a:r>
            <a:endParaRPr lang="en-US" altLang="zh-CN" sz="2800" b="1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</a:rPr>
              <a:t> 连续与非连续内存分配管理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分页、分段、段页式管理方式的演化过程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虚拟内存概念，请求分页管理方式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页面分配和替换算法</a:t>
            </a:r>
            <a:endParaRPr lang="en-US" altLang="zh-CN" dirty="0">
              <a:solidFill>
                <a:prstClr val="black"/>
              </a:solidFill>
            </a:endParaRPr>
          </a:p>
          <a:p>
            <a:pPr lvl="0"/>
            <a:endParaRPr lang="en-US" altLang="zh-CN" b="1" dirty="0" smtClean="0">
              <a:solidFill>
                <a:prstClr val="black"/>
              </a:solidFill>
            </a:endParaRPr>
          </a:p>
          <a:p>
            <a:pPr lvl="0"/>
            <a:r>
              <a:rPr lang="zh-CN" altLang="en-US" b="1" dirty="0" smtClean="0">
                <a:solidFill>
                  <a:prstClr val="black"/>
                </a:solidFill>
              </a:rPr>
              <a:t> 文件系统管理</a:t>
            </a:r>
            <a:endParaRPr lang="en-US" altLang="zh-CN" b="1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文件的概念和逻辑结构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目录结构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包括多级、树形、图形结构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文件共享和访问控制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文件系统实现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磁盘组织与管理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196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课程大纲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sz="2800" b="1" dirty="0" smtClean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sz="2800" b="1" dirty="0" smtClean="0">
                <a:solidFill>
                  <a:prstClr val="black"/>
                </a:solidFill>
              </a:rPr>
              <a:t>管理</a:t>
            </a:r>
            <a:endParaRPr lang="en-US" altLang="zh-CN" sz="2800" b="1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管理概述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I/O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控制方式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I/O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核心子系统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设备分配与回收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zh-CN" b="1" dirty="0" smtClean="0">
              <a:solidFill>
                <a:prstClr val="black"/>
              </a:solidFill>
            </a:endParaRPr>
          </a:p>
          <a:p>
            <a:pPr lvl="0"/>
            <a:r>
              <a:rPr lang="zh-CN" altLang="en-US" b="1" dirty="0" smtClean="0">
                <a:solidFill>
                  <a:prstClr val="black"/>
                </a:solidFill>
              </a:rPr>
              <a:t> 额外的知识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</a:rPr>
              <a:t>网络系统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虚拟</a:t>
            </a:r>
            <a:r>
              <a:rPr lang="zh-CN" altLang="en-US" dirty="0" smtClean="0">
                <a:solidFill>
                  <a:prstClr val="black"/>
                </a:solidFill>
              </a:rPr>
              <a:t>化</a:t>
            </a:r>
            <a:endParaRPr lang="en-US" altLang="zh-CN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容器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875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对课程</a:t>
            </a:r>
            <a:r>
              <a:rPr lang="zh-CN" altLang="en-US" dirty="0"/>
              <a:t>的认识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1" dirty="0" smtClean="0"/>
              <a:t>重要性</a:t>
            </a:r>
            <a:endParaRPr lang="en-US" altLang="zh-CN" sz="3200" b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 </a:t>
            </a:r>
            <a:r>
              <a:rPr lang="zh-CN" altLang="en-US" sz="2400" b="1" dirty="0" smtClean="0"/>
              <a:t>连接</a:t>
            </a:r>
            <a:r>
              <a:rPr lang="zh-CN" altLang="en-US" sz="2400" b="1" dirty="0"/>
              <a:t>软件和硬件的桥梁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anose="05000000000000000000" pitchFamily="2" charset="2"/>
              </a:rPr>
              <a:t>      </a:t>
            </a:r>
            <a:r>
              <a:rPr lang="zh-CN" altLang="en-US" sz="2400" dirty="0" smtClean="0">
                <a:sym typeface="Wingdings" panose="05000000000000000000" pitchFamily="2" charset="2"/>
              </a:rPr>
              <a:t>程序</a:t>
            </a:r>
            <a:r>
              <a:rPr lang="zh-CN" altLang="en-US" sz="2400" dirty="0">
                <a:sym typeface="Wingdings" panose="05000000000000000000" pitchFamily="2" charset="2"/>
              </a:rPr>
              <a:t>是如何在硬件上运行的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zh-CN" altLang="en-US" sz="2400" b="1" dirty="0" smtClean="0"/>
              <a:t>计算机资源管理核心</a:t>
            </a:r>
            <a:r>
              <a:rPr lang="zh-CN" altLang="en-US" sz="2400" dirty="0" smtClean="0"/>
              <a:t>   </a:t>
            </a:r>
            <a:r>
              <a:rPr lang="en-US" altLang="zh-CN" sz="2400" dirty="0"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sym typeface="Wingdings" panose="05000000000000000000" pitchFamily="2" charset="2"/>
              </a:rPr>
              <a:t>   </a:t>
            </a:r>
            <a:r>
              <a:rPr lang="zh-CN" altLang="en-US" sz="2400" dirty="0" smtClean="0">
                <a:sym typeface="Wingdings" panose="05000000000000000000" pitchFamily="2" charset="2"/>
              </a:rPr>
              <a:t>资源分配</a:t>
            </a:r>
            <a:r>
              <a:rPr lang="zh-CN" altLang="en-US" sz="2400" dirty="0">
                <a:sym typeface="Wingdings" panose="05000000000000000000" pitchFamily="2" charset="2"/>
              </a:rPr>
              <a:t>和</a:t>
            </a:r>
            <a:r>
              <a:rPr lang="zh-CN" altLang="en-US" sz="2400" dirty="0" smtClean="0">
                <a:sym typeface="Wingdings" panose="05000000000000000000" pitchFamily="2" charset="2"/>
              </a:rPr>
              <a:t>性能调</a:t>
            </a:r>
            <a:r>
              <a:rPr lang="zh-CN" altLang="en-US" sz="2400" dirty="0">
                <a:sym typeface="Wingdings" panose="05000000000000000000" pitchFamily="2" charset="2"/>
              </a:rPr>
              <a:t>优</a:t>
            </a:r>
            <a:endParaRPr lang="en-US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 </a:t>
            </a:r>
            <a:r>
              <a:rPr lang="zh-CN" altLang="en-US" sz="2400" b="1" dirty="0" smtClean="0"/>
              <a:t>功能模块化设计思想</a:t>
            </a:r>
            <a:r>
              <a:rPr lang="zh-CN" altLang="en-US" sz="2400" dirty="0" smtClean="0"/>
              <a:t>         控制和调度解耦</a:t>
            </a:r>
            <a:endParaRPr lang="en-US" altLang="zh-CN" sz="2400" dirty="0"/>
          </a:p>
          <a:p>
            <a:pPr marL="0" indent="0">
              <a:buNone/>
            </a:pPr>
            <a:endParaRPr lang="en-US" dirty="0"/>
          </a:p>
          <a:p>
            <a:r>
              <a:rPr lang="zh-CN" altLang="en-US" sz="3200" b="1" dirty="0" smtClean="0"/>
              <a:t>挑战性</a:t>
            </a:r>
            <a:endParaRPr lang="en-US" altLang="zh-CN" sz="3200" b="1" dirty="0" smtClean="0"/>
          </a:p>
          <a:p>
            <a:pPr>
              <a:buFont typeface="Wingdings" panose="05000000000000000000" pitchFamily="2" charset="2"/>
              <a:buChar char=""/>
            </a:pPr>
            <a:r>
              <a:rPr lang="en-US" sz="2400" dirty="0" smtClean="0"/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 b="1" dirty="0"/>
              <a:t>内容太</a:t>
            </a:r>
            <a:r>
              <a:rPr lang="zh-CN" altLang="en-US" sz="2400" b="1" dirty="0" smtClean="0"/>
              <a:t>多</a:t>
            </a:r>
            <a:r>
              <a:rPr lang="en-US" altLang="zh-CN" sz="2400" b="1" dirty="0" smtClean="0"/>
              <a:t>,</a:t>
            </a:r>
            <a:r>
              <a:rPr lang="zh-CN" altLang="en-US" sz="2400" b="1" dirty="0" smtClean="0"/>
              <a:t>跟不上进度</a:t>
            </a:r>
            <a:r>
              <a:rPr lang="en-US" altLang="zh-CN" sz="2400" b="1" dirty="0" smtClean="0"/>
              <a:t>!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>
              <a:buFont typeface="Wingdings" panose="05000000000000000000" pitchFamily="2" charset="2"/>
              <a:buChar char="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“</a:t>
            </a:r>
            <a:r>
              <a:rPr lang="zh-CN" altLang="en-US" sz="2400" b="1" dirty="0"/>
              <a:t>内容</a:t>
            </a:r>
            <a:r>
              <a:rPr lang="zh-CN" altLang="en-US" sz="2400" b="1" dirty="0" smtClean="0"/>
              <a:t>太难</a:t>
            </a:r>
            <a:r>
              <a:rPr lang="en-US" altLang="zh-CN" sz="2400" b="1" dirty="0" smtClean="0"/>
              <a:t>,</a:t>
            </a:r>
            <a:r>
              <a:rPr lang="zh-CN" altLang="en-US" sz="2400" b="1" dirty="0" smtClean="0"/>
              <a:t>上课</a:t>
            </a:r>
            <a:r>
              <a:rPr lang="zh-CN" altLang="en-US" sz="2400" b="1" dirty="0"/>
              <a:t>听不懂</a:t>
            </a:r>
            <a:r>
              <a:rPr lang="en-US" altLang="zh-CN" sz="2400" b="1" dirty="0" smtClean="0"/>
              <a:t>!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>
              <a:buFont typeface="Wingdings" panose="05000000000000000000" pitchFamily="2" charset="2"/>
              <a:buChar char=""/>
            </a:pPr>
            <a:r>
              <a:rPr lang="en-US" sz="2400" dirty="0"/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 b="1" dirty="0"/>
              <a:t>感觉每</a:t>
            </a:r>
            <a:r>
              <a:rPr lang="zh-CN" altLang="en-US" sz="2400" b="1" dirty="0" smtClean="0"/>
              <a:t>部分</a:t>
            </a:r>
            <a:r>
              <a:rPr lang="zh-CN" altLang="en-US" sz="2400" b="1" dirty="0"/>
              <a:t>内容</a:t>
            </a:r>
            <a:r>
              <a:rPr lang="zh-CN" altLang="en-US" sz="2400" b="1" dirty="0" smtClean="0"/>
              <a:t>都知道大概</a:t>
            </a:r>
            <a:r>
              <a:rPr lang="en-US" altLang="zh-CN" sz="2400" b="1" dirty="0" smtClean="0"/>
              <a:t>,</a:t>
            </a:r>
            <a:r>
              <a:rPr lang="zh-CN" altLang="en-US" sz="2400" b="1" dirty="0"/>
              <a:t>最后</a:t>
            </a:r>
            <a:r>
              <a:rPr lang="zh-CN" altLang="en-US" sz="2400" b="1" dirty="0" smtClean="0"/>
              <a:t>感觉啥也不会</a:t>
            </a:r>
            <a:r>
              <a:rPr lang="en-US" altLang="zh-CN" sz="2400" b="1" dirty="0" smtClean="0"/>
              <a:t>!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248700" y="3282156"/>
            <a:ext cx="7886701" cy="44608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培养学生的“计算机系统”思维和能力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48700" y="5751379"/>
            <a:ext cx="7886701" cy="44608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讲授方式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理论代码结合分析和理解问题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238171" y="4293723"/>
            <a:ext cx="4789940" cy="44608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希望学生在每节课都能有所收获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!!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6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课程考核方式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随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堂</a:t>
            </a:r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作业 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</a:p>
          <a:p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实验课作业 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(40%)</a:t>
            </a:r>
            <a:endParaRPr lang="en-US" altLang="zh-CN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期末闭卷考试 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%)</a:t>
            </a:r>
          </a:p>
          <a:p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b="1" dirty="0" smtClean="0"/>
              <a:t>课程</a:t>
            </a:r>
            <a:r>
              <a:rPr lang="zh-CN" altLang="en-US" b="1" dirty="0"/>
              <a:t>无</a:t>
            </a:r>
            <a:r>
              <a:rPr lang="zh-CN" altLang="en-US" b="1" dirty="0" smtClean="0"/>
              <a:t>固定教材</a:t>
            </a:r>
            <a:endParaRPr lang="en-US" altLang="zh-CN" b="1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Operating Systems: Three Easy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Operating Systems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Internals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Design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omputer Systems: A programmer’s perspective</a:t>
            </a: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916" y="1801765"/>
            <a:ext cx="1566931" cy="2241209"/>
          </a:xfrm>
          <a:prstGeom prst="rect">
            <a:avLst/>
          </a:prstGeom>
        </p:spPr>
      </p:pic>
      <p:pic>
        <p:nvPicPr>
          <p:cNvPr id="10244" name="Picture 4" descr="âæ·±å¥çè§£è®¡ç®æºç³»ç»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37" y="1801765"/>
            <a:ext cx="2303474" cy="230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82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操作系统概述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8996900" cy="50138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操作系统是一种系统软件，具有以下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个基本特征</a:t>
            </a:r>
            <a:r>
              <a:rPr lang="en-US" altLang="zh-CN" dirty="0" smtClean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并发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(Concurrence)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同时存在多个运行的程序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管理和调度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并发和并行的区别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共享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(Sharing)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互斥共享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某种资源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变量、栈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只能被一个进程独享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同时访问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允许在一段时间内由多个进程交替访问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(e.g.,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磁盘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虚拟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(Virtual)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利用多道程序设计技术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让每个进程和每个用户觉得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有一个处理器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(CPU)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专门为他服务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异步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Asynchronism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进程执行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不是一贯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到底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而是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走走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停停且执行速度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不可预知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842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操作系统概述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8996900" cy="50138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操作系统的功能</a:t>
            </a:r>
            <a:r>
              <a:rPr lang="en-US" altLang="zh-CN" dirty="0" smtClean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计算机系统资源的管理者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处理器（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）管理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存储器（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）管理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）管理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设备（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）管理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用户与计算机硬件系统之间的接口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命令接口：联机控制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交互式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；脱机控制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批处理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程序接口：一组系统调用命令组成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用户需要使用这些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系统调用来请求操作系统提供服务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如外设、磁盘、内存分配和回收等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442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操作系统概述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8996900" cy="50138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操作系统的分类</a:t>
            </a:r>
            <a:r>
              <a:rPr lang="en-US" altLang="zh-CN" dirty="0" smtClean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zh-CN" altLang="en-US" b="1" dirty="0" smtClean="0"/>
              <a:t>单道</a:t>
            </a:r>
            <a:r>
              <a:rPr lang="zh-CN" altLang="en-US" b="1" dirty="0"/>
              <a:t>操作</a:t>
            </a:r>
            <a:r>
              <a:rPr lang="zh-CN" altLang="en-US" b="1" dirty="0" smtClean="0"/>
              <a:t>系统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多个进程按照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先来先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服务的方式顺序执行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排队系统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内存中只有一个进程运行且它需要执行完毕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独占内存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û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在运行时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高速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会等待低速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完成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限制系统吞吐量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多道操作系统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内存中同时存放多个相互独立的进程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宏观上并行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先后开始各自的运行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但都未运行完毕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微观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上串行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轮流占有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资源利用率和系统吞吐量均增大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û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、内存、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设备资源分配问题复杂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û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大量进程和数据组织和存放的安全性和一致性问题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323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操作系统概述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8996900" cy="50138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操作系统的分类</a:t>
            </a:r>
            <a:r>
              <a:rPr lang="en-US" altLang="zh-CN" dirty="0" smtClean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zh-CN" altLang="en-US" b="1" dirty="0" smtClean="0"/>
              <a:t>分时操作系统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分时技术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处理器的运行时间分成很短的时间片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按时间片轮流把处理器分配给各个用户或进程使用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û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存在系统延时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银行系统、购票系统等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 实时操作系统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计算机系统接收到程序请求后会立即处理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并在严格的时限 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内处理完成该程序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û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可靠性和实时性保证较难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û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一般需要专门设计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普适性较差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800" b="1" dirty="0"/>
              <a:t> </a:t>
            </a:r>
            <a:r>
              <a:rPr lang="zh-CN" altLang="en-US" sz="2800" b="1" dirty="0" smtClean="0"/>
              <a:t>网络操作系统</a:t>
            </a:r>
            <a:r>
              <a:rPr lang="en-US" altLang="zh-CN" sz="2800" b="1" dirty="0" smtClean="0"/>
              <a:t>(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5G</a:t>
            </a:r>
            <a:r>
              <a:rPr lang="en-US" altLang="zh-CN" sz="2800" b="1" dirty="0" smtClean="0"/>
              <a:t>),</a:t>
            </a:r>
            <a:r>
              <a:rPr lang="zh-CN" altLang="en-US" sz="2800" b="1" dirty="0" smtClean="0"/>
              <a:t>分布式操作系统</a:t>
            </a:r>
            <a:r>
              <a:rPr lang="en-US" altLang="zh-CN" sz="2800" b="1" dirty="0" smtClean="0"/>
              <a:t>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云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CDN</a:t>
            </a:r>
            <a:r>
              <a:rPr lang="en-US" altLang="zh-CN" sz="2800" b="1" dirty="0" smtClean="0"/>
              <a:t>)</a:t>
            </a:r>
            <a:endParaRPr lang="en-US" altLang="zh-CN" sz="2800" b="1" dirty="0"/>
          </a:p>
          <a:p>
            <a:pPr lvl="1">
              <a:buFont typeface="Wingdings" panose="05000000000000000000" pitchFamily="2" charset="2"/>
              <a:buChar char="û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121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操作系统概述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操作系统中内核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的关系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pic>
        <p:nvPicPr>
          <p:cNvPr id="5" name="Picture 2" descr="âcomputer operating system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0" y="1904189"/>
            <a:ext cx="3100463" cy="458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âunix operating system architecture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67" y="1904189"/>
            <a:ext cx="4966044" cy="475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âkernel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55" y="2303787"/>
            <a:ext cx="5699045" cy="41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84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诺依曼体系结构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325" y="1168201"/>
            <a:ext cx="9742650" cy="4521427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 rot="19868847">
            <a:off x="1109301" y="2704166"/>
            <a:ext cx="2260614" cy="7303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379949" y="447826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北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桥被用来处理高速信号，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处理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CPU,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内存和南桥芯片的通信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208803" y="3214251"/>
            <a:ext cx="2057900" cy="52939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28282" y="3992726"/>
            <a:ext cx="6397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南桥被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用来处理低速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信号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负责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总线之间的通信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772982" y="1110612"/>
            <a:ext cx="3557846" cy="74477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使用一种桥是否可以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 </a:t>
            </a:r>
          </a:p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北桥和南桥谁更新换代更快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0" y="5488456"/>
            <a:ext cx="9144000" cy="74477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学习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科研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Tips: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善于提出优质问题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建立完善思考模式 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多角度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验证思考结果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772982" y="2136574"/>
            <a:ext cx="3557846" cy="74477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智能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手机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也符合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冯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诺依曼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体系结构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7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操作系统概述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通常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会执行两种不同性质的程序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操作系统内核程序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用户自编程序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前者是后者的管理者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会执行一些特权指令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更改寄存器值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1000"/>
              </a:spcAft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具体实现上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CPU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被分为内核态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特权指令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和用户态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中断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异常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spcBef>
                <a:spcPts val="1000"/>
              </a:spcBef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用于用户态切换至内核态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spcBef>
                <a:spcPts val="1000"/>
              </a:spcBef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中断来自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执行指令之外发生的事件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(I/O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、时间中断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它与当前程序运行无关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spcBef>
                <a:spcPts val="1000"/>
              </a:spcBef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异常来自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执行指令内部的事件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除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、算术越界等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它依赖当前程序的运行而且不能被屏蔽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111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操作系统概述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系统调用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在用户程序中，与资源有关的操作都需要通过系统调用的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的方式，由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代为完成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系统调用的分类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设备管理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，完成设备启动、请求和释放等功能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文件管理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，完成文件创建、删除、读、写等功能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控制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，完成进程的创建、销毁、阻塞、唤醒等功能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进程通信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，完成进程之间的消息传递或信号传递功能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内存管理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，完成内存分配、回收等功能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系统调用的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用户态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内核态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使用资源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用户态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/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保证系统稳定性和安全性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219701"/>
            <a:ext cx="90963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操作系统概述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8996900" cy="50138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操作系统的体系结构</a:t>
            </a:r>
            <a:r>
              <a:rPr lang="en-US" altLang="zh-CN" dirty="0" smtClean="0"/>
              <a:t>:</a:t>
            </a:r>
          </a:p>
          <a:p>
            <a:pPr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zh-CN" altLang="en-US" b="1" dirty="0" smtClean="0"/>
              <a:t>大内核</a:t>
            </a:r>
            <a:r>
              <a:rPr lang="en-US" altLang="zh-CN" b="1" dirty="0" smtClean="0"/>
              <a:t>: </a:t>
            </a:r>
            <a:r>
              <a:rPr lang="zh-CN" altLang="en-US" dirty="0" smtClean="0"/>
              <a:t>将操作系统的主要功能模块作为整体运行在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核心态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以此来</a:t>
            </a:r>
            <a:r>
              <a:rPr lang="zh-CN" altLang="en-US" dirty="0" smtClean="0"/>
              <a:t>为应用程序提供高性能服务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 smtClean="0"/>
              <a:t>模块间信息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共享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性能优势明显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û"/>
            </a:pPr>
            <a:r>
              <a:rPr lang="en-US" altLang="zh-CN" dirty="0"/>
              <a:t> </a:t>
            </a:r>
            <a:r>
              <a:rPr lang="zh-CN" altLang="en-US" dirty="0" smtClean="0"/>
              <a:t>程序服务需求增加、接口形式更复杂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功能耦合度高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模块化程度下降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内核设计庞大且复杂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 微内核</a:t>
            </a:r>
            <a:r>
              <a:rPr lang="en-US" altLang="zh-CN" sz="2800" b="1" dirty="0" smtClean="0"/>
              <a:t>: </a:t>
            </a:r>
            <a:r>
              <a:rPr lang="zh-CN" altLang="en-US" sz="2800" dirty="0" smtClean="0"/>
              <a:t>解决操作系统的内核代码难以维护问题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即将内核最基本功能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(e.g.,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进程、线程管理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保留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剩余功能移到用户态执行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/>
              <a:t>降低</a:t>
            </a:r>
            <a:r>
              <a:rPr lang="zh-CN" altLang="en-US" dirty="0" smtClean="0"/>
              <a:t>了内核设计的复杂度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 smtClean="0"/>
              <a:t>具有更好的分层和模块化</a:t>
            </a:r>
            <a:r>
              <a:rPr lang="zh-CN" altLang="en-US" dirty="0"/>
              <a:t>接口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û"/>
            </a:pPr>
            <a:r>
              <a:rPr lang="en-US" altLang="zh-CN" dirty="0" smtClean="0"/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性能问题</a:t>
            </a:r>
            <a:r>
              <a:rPr lang="en-US" altLang="zh-CN" b="1" dirty="0" smtClean="0">
                <a:solidFill>
                  <a:srgbClr val="FF0000"/>
                </a:solidFill>
              </a:rPr>
              <a:t>!!!! </a:t>
            </a:r>
            <a:r>
              <a:rPr lang="zh-CN" altLang="en-US" b="1" dirty="0" smtClean="0">
                <a:solidFill>
                  <a:srgbClr val="FF0000"/>
                </a:solidFill>
              </a:rPr>
              <a:t>频繁的在用户态和内核态切换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20575" y="5106009"/>
            <a:ext cx="4103773" cy="46916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IoT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Mobile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更适合哪种体系结构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 </a:t>
            </a:r>
            <a:r>
              <a:rPr lang="zh-CN" altLang="en-US" dirty="0" smtClean="0"/>
              <a:t>回顾了相关知识</a:t>
            </a:r>
            <a:endParaRPr lang="en-US" altLang="zh-CN" dirty="0" smtClean="0"/>
          </a:p>
          <a:p>
            <a:pPr lvl="1"/>
            <a:r>
              <a:rPr lang="zh-CN" altLang="en-US" dirty="0"/>
              <a:t> </a:t>
            </a:r>
            <a:r>
              <a:rPr lang="zh-CN" altLang="en-US" dirty="0" smtClean="0"/>
              <a:t>冯</a:t>
            </a:r>
            <a:r>
              <a:rPr lang="zh-CN" altLang="en-US" dirty="0" smtClean="0">
                <a:sym typeface="Wingdings" panose="05000000000000000000" pitchFamily="2" charset="2"/>
              </a:rPr>
              <a:t></a:t>
            </a:r>
            <a:r>
              <a:rPr lang="zh-CN" altLang="en-US" dirty="0" smtClean="0"/>
              <a:t>诺依曼</a:t>
            </a:r>
            <a:r>
              <a:rPr lang="zh-CN" altLang="en-US" dirty="0"/>
              <a:t>体系结构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8086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80386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基础知识</a:t>
            </a:r>
          </a:p>
          <a:p>
            <a:pPr lvl="1"/>
            <a:r>
              <a:rPr lang="zh-CN" altLang="en-US" dirty="0"/>
              <a:t> 计算机指令、内存布局、函数</a:t>
            </a:r>
            <a:r>
              <a:rPr lang="zh-CN" altLang="en-US" dirty="0" smtClean="0"/>
              <a:t>调用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None/>
            </a:pPr>
            <a:endParaRPr lang="en-US" altLang="zh-CN" sz="2800" dirty="0" smtClean="0"/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操作系统概述</a:t>
            </a:r>
            <a:endParaRPr lang="en-US" altLang="zh-CN" sz="2800" dirty="0" smtClean="0"/>
          </a:p>
          <a:p>
            <a:pPr lvl="1"/>
            <a:r>
              <a:rPr lang="zh-CN" altLang="en-US" dirty="0"/>
              <a:t> </a:t>
            </a:r>
            <a:r>
              <a:rPr lang="zh-CN" altLang="en-US" dirty="0" smtClean="0"/>
              <a:t>并发、共享、虚拟、异步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个特征</a:t>
            </a:r>
            <a:endParaRPr lang="zh-CN" altLang="en-US" dirty="0"/>
          </a:p>
          <a:p>
            <a:pPr lvl="1"/>
            <a:r>
              <a:rPr lang="zh-CN" altLang="en-US" dirty="0" smtClean="0"/>
              <a:t> </a:t>
            </a:r>
            <a:r>
              <a:rPr lang="zh-CN" altLang="en-US" dirty="0"/>
              <a:t>多</a:t>
            </a:r>
            <a:r>
              <a:rPr lang="zh-CN" altLang="en-US" dirty="0" smtClean="0"/>
              <a:t>道操作系统</a:t>
            </a:r>
          </a:p>
          <a:p>
            <a:pPr lvl="1"/>
            <a:r>
              <a:rPr lang="zh-CN" altLang="en-US" dirty="0" smtClean="0"/>
              <a:t> 用户态和内核态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zh-CN" altLang="en-US" dirty="0" smtClean="0"/>
              <a:t>中断、异常和系统调用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大</a:t>
            </a:r>
            <a:r>
              <a:rPr lang="zh-CN" altLang="en-US" dirty="0" smtClean="0"/>
              <a:t>内核和微内核</a:t>
            </a:r>
            <a:endParaRPr lang="en-US" altLang="zh-CN" dirty="0"/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zh-CN" altLang="en-US" sz="2800" dirty="0"/>
          </a:p>
          <a:p>
            <a:pPr lvl="1"/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560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诺依曼体系结构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325" y="1168201"/>
            <a:ext cx="9742650" cy="452142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0141" y="1115836"/>
            <a:ext cx="6045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冯氏结构特点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可编程、计算和存储分离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10250" y="1603213"/>
            <a:ext cx="5033750" cy="1164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采用指令和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存储在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一起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的结构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存储器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是按地址访问、线性编址的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空间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Tx/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指令由操作码和地址码组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10792" y="1802171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0141" y="4502910"/>
            <a:ext cx="3756156" cy="795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  <a:buAutoNum type="arabicPeriod" startAt="4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指令在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的运算单元处理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 startAt="4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控制流由指令流产生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96537" y="5677135"/>
            <a:ext cx="5174176" cy="74477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冯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诺依曼体系结构是否存在瓶颈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 </a:t>
            </a:r>
          </a:p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新的计算机体系结构吗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1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诺依曼体系结构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3710792" y="1802171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3" y="928255"/>
            <a:ext cx="8831699" cy="604629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62850" y="4254500"/>
            <a:ext cx="398549" cy="2019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732562" y="2310928"/>
            <a:ext cx="937895" cy="24928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32562" y="3784618"/>
            <a:ext cx="937895" cy="24928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82702" y="1866514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地址总线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749758" y="2761760"/>
            <a:ext cx="937895" cy="24928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49758" y="4197350"/>
            <a:ext cx="937895" cy="24928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82702" y="4516597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数据总线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23707" y="1148636"/>
            <a:ext cx="3101340" cy="1307069"/>
            <a:chOff x="364588" y="1692566"/>
            <a:chExt cx="3101340" cy="130706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589" y="1692566"/>
              <a:ext cx="3101339" cy="1307069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364589" y="2209800"/>
              <a:ext cx="3101339" cy="236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64588" y="2743537"/>
              <a:ext cx="3101339" cy="236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171012" y="6030446"/>
            <a:ext cx="2976345" cy="48670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计算机指令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是什么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6" grpId="0" animBg="1"/>
      <p:bldP spid="20" grpId="0" animBg="1"/>
      <p:bldP spid="22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计算机指令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CPU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是执行各种计算机指令的逻辑机器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计算机指令也被称为机器语言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由一串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组成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不同架构的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能听懂的语言不太一致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nter CPU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 CPU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无法兼容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(e.g.,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个人电脑和智能手机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种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均有其支持的计算机指令集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指令执行的流程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grpSp>
        <p:nvGrpSpPr>
          <p:cNvPr id="14" name="组合 13"/>
          <p:cNvGrpSpPr/>
          <p:nvPr/>
        </p:nvGrpSpPr>
        <p:grpSpPr>
          <a:xfrm>
            <a:off x="615950" y="4517393"/>
            <a:ext cx="7720805" cy="1677035"/>
            <a:chOff x="615950" y="4517393"/>
            <a:chExt cx="7720805" cy="1677035"/>
          </a:xfrm>
        </p:grpSpPr>
        <p:grpSp>
          <p:nvGrpSpPr>
            <p:cNvPr id="12" name="组合 11"/>
            <p:cNvGrpSpPr/>
            <p:nvPr/>
          </p:nvGrpSpPr>
          <p:grpSpPr>
            <a:xfrm>
              <a:off x="615950" y="4517393"/>
              <a:ext cx="7720805" cy="1617133"/>
              <a:chOff x="615950" y="4517393"/>
              <a:chExt cx="7720805" cy="1617133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950" y="4517393"/>
                <a:ext cx="3244850" cy="1565498"/>
              </a:xfrm>
              <a:prstGeom prst="rect">
                <a:avLst/>
              </a:prstGeom>
            </p:spPr>
          </p:pic>
          <p:sp>
            <p:nvSpPr>
              <p:cNvPr id="10" name="右箭头 9"/>
              <p:cNvSpPr/>
              <p:nvPr/>
            </p:nvSpPr>
            <p:spPr>
              <a:xfrm>
                <a:off x="4394200" y="4982642"/>
                <a:ext cx="825500" cy="635000"/>
              </a:xfrm>
              <a:prstGeom prst="rightArrow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1055" y="4517393"/>
                <a:ext cx="2425700" cy="1617133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4265592" y="5486542"/>
              <a:ext cx="9541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000" b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???</a:t>
              </a:r>
              <a:endParaRPr lang="zh-CN" altLang="en-US" sz="4000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042866" y="3751084"/>
            <a:ext cx="3655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硬盘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内存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CPU</a:t>
            </a:r>
          </a:p>
        </p:txBody>
      </p:sp>
    </p:spTree>
    <p:extLst>
      <p:ext uri="{BB962C8B-B14F-4D97-AF65-F5344CB8AC3E}">
        <p14:creationId xmlns:p14="http://schemas.microsoft.com/office/powerpoint/2010/main" val="209967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计算机指令例子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34401" y="1077246"/>
            <a:ext cx="4196299" cy="1015663"/>
            <a:chOff x="134401" y="1077246"/>
            <a:chExt cx="4196299" cy="1015663"/>
          </a:xfrm>
        </p:grpSpPr>
        <p:sp>
          <p:nvSpPr>
            <p:cNvPr id="16" name="矩形 15"/>
            <p:cNvSpPr/>
            <p:nvPr/>
          </p:nvSpPr>
          <p:spPr>
            <a:xfrm>
              <a:off x="134401" y="1077246"/>
              <a:ext cx="419629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Georgia" panose="02040502050405020303" pitchFamily="18" charset="0"/>
                </a:rPr>
                <a:t>// </a:t>
              </a:r>
              <a:r>
                <a:rPr lang="en-US" sz="2000" dirty="0" err="1" smtClean="0">
                  <a:solidFill>
                    <a:srgbClr val="C00000"/>
                  </a:solidFill>
                  <a:latin typeface="Georgia" panose="02040502050405020303" pitchFamily="18" charset="0"/>
                </a:rPr>
                <a:t>test.c</a:t>
              </a:r>
              <a:endParaRPr lang="en-US" sz="2000" dirty="0" smtClean="0">
                <a:solidFill>
                  <a:srgbClr val="C00000"/>
                </a:solidFill>
                <a:latin typeface="Georgia" panose="02040502050405020303" pitchFamily="18" charset="0"/>
              </a:endParaRPr>
            </a:p>
            <a:p>
              <a:r>
                <a:rPr lang="en-US" sz="2000" dirty="0" err="1" smtClean="0">
                  <a:solidFill>
                    <a:srgbClr val="C00000"/>
                  </a:solidFill>
                  <a:latin typeface="Georgia" panose="02040502050405020303" pitchFamily="18" charset="0"/>
                </a:rPr>
                <a:t>int</a:t>
              </a:r>
              <a:r>
                <a:rPr lang="en-US" sz="2000" dirty="0" smtClean="0">
                  <a:solidFill>
                    <a:srgbClr val="C00000"/>
                  </a:solidFill>
                  <a:latin typeface="Georgia" panose="02040502050405020303" pitchFamily="18" charset="0"/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  <a:latin typeface="Georgia" panose="02040502050405020303" pitchFamily="18" charset="0"/>
                </a:rPr>
                <a:t>main</a:t>
              </a:r>
              <a:r>
                <a:rPr lang="en-US" sz="2000" dirty="0" smtClean="0">
                  <a:solidFill>
                    <a:srgbClr val="C00000"/>
                  </a:solidFill>
                  <a:latin typeface="Georgia" panose="02040502050405020303" pitchFamily="18" charset="0"/>
                </a:rPr>
                <a:t>()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  <a:latin typeface="Georgia" panose="02040502050405020303" pitchFamily="18" charset="0"/>
                </a:rPr>
                <a:t>{  </a:t>
              </a:r>
              <a:r>
                <a:rPr lang="en-US" sz="2000" dirty="0" err="1" smtClean="0">
                  <a:solidFill>
                    <a:srgbClr val="C00000"/>
                  </a:solidFill>
                  <a:latin typeface="Georgia" panose="02040502050405020303" pitchFamily="18" charset="0"/>
                </a:rPr>
                <a:t>int</a:t>
              </a:r>
              <a:r>
                <a:rPr lang="en-US" sz="2000" dirty="0" smtClean="0">
                  <a:solidFill>
                    <a:srgbClr val="C00000"/>
                  </a:solidFill>
                  <a:latin typeface="Georgia" panose="02040502050405020303" pitchFamily="18" charset="0"/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  <a:latin typeface="Georgia" panose="02040502050405020303" pitchFamily="18" charset="0"/>
                </a:rPr>
                <a:t>a = 1;   </a:t>
              </a:r>
              <a:r>
                <a:rPr lang="en-US" sz="2000" dirty="0" err="1" smtClean="0">
                  <a:solidFill>
                    <a:srgbClr val="C00000"/>
                  </a:solidFill>
                  <a:latin typeface="Georgia" panose="02040502050405020303" pitchFamily="18" charset="0"/>
                </a:rPr>
                <a:t>int</a:t>
              </a:r>
              <a:r>
                <a:rPr lang="en-US" sz="2000" dirty="0" smtClean="0">
                  <a:solidFill>
                    <a:srgbClr val="C00000"/>
                  </a:solidFill>
                  <a:latin typeface="Georgia" panose="02040502050405020303" pitchFamily="18" charset="0"/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  <a:latin typeface="Georgia" panose="02040502050405020303" pitchFamily="18" charset="0"/>
                </a:rPr>
                <a:t>b = 2;  </a:t>
              </a:r>
              <a:r>
                <a:rPr lang="en-US" sz="2000" dirty="0" smtClean="0">
                  <a:solidFill>
                    <a:srgbClr val="C00000"/>
                  </a:solidFill>
                  <a:latin typeface="Georgia" panose="02040502050405020303" pitchFamily="18" charset="0"/>
                </a:rPr>
                <a:t>a </a:t>
              </a:r>
              <a:r>
                <a:rPr lang="en-US" sz="2000" dirty="0">
                  <a:solidFill>
                    <a:srgbClr val="C00000"/>
                  </a:solidFill>
                  <a:latin typeface="Georgia" panose="02040502050405020303" pitchFamily="18" charset="0"/>
                </a:rPr>
                <a:t>= a + b</a:t>
              </a:r>
              <a:r>
                <a:rPr lang="en-US" sz="2000" dirty="0" smtClean="0">
                  <a:solidFill>
                    <a:srgbClr val="C00000"/>
                  </a:solidFill>
                  <a:latin typeface="Georgia" panose="02040502050405020303" pitchFamily="18" charset="0"/>
                </a:rPr>
                <a:t>; }</a:t>
              </a:r>
              <a:endParaRPr lang="en-US" sz="2000" dirty="0">
                <a:solidFill>
                  <a:srgbClr val="C000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26766" y="1150017"/>
              <a:ext cx="21178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lvl="1">
                <a:lnSpc>
                  <a:spcPct val="100000"/>
                </a:lnSpc>
                <a:spcBef>
                  <a:spcPts val="1000"/>
                </a:spcBef>
              </a:pPr>
              <a:r>
                <a:rPr lang="en-US" altLang="zh-CN" sz="2800" b="1" dirty="0" smtClean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语言程序</a:t>
              </a:r>
              <a:endPara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06401" y="1242708"/>
            <a:ext cx="4196299" cy="1231106"/>
            <a:chOff x="4706401" y="1242708"/>
            <a:chExt cx="4196299" cy="1231106"/>
          </a:xfrm>
        </p:grpSpPr>
        <p:sp>
          <p:nvSpPr>
            <p:cNvPr id="19" name="矩形 18"/>
            <p:cNvSpPr/>
            <p:nvPr/>
          </p:nvSpPr>
          <p:spPr>
            <a:xfrm>
              <a:off x="4706401" y="1242708"/>
              <a:ext cx="419629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Georgia" panose="02040502050405020303" pitchFamily="18" charset="0"/>
                </a:rPr>
                <a:t>$ </a:t>
              </a:r>
              <a:r>
                <a:rPr lang="en-US" sz="2000" dirty="0" err="1">
                  <a:solidFill>
                    <a:srgbClr val="7030A0"/>
                  </a:solidFill>
                  <a:latin typeface="Georgia" panose="02040502050405020303" pitchFamily="18" charset="0"/>
                </a:rPr>
                <a:t>gcc</a:t>
              </a:r>
              <a:r>
                <a:rPr lang="en-US" sz="2000" dirty="0">
                  <a:solidFill>
                    <a:srgbClr val="7030A0"/>
                  </a:solidFill>
                  <a:latin typeface="Georgia" panose="02040502050405020303" pitchFamily="18" charset="0"/>
                </a:rPr>
                <a:t> -g -c </a:t>
              </a:r>
              <a:r>
                <a:rPr lang="en-US" sz="2000" dirty="0" err="1" smtClean="0">
                  <a:solidFill>
                    <a:srgbClr val="7030A0"/>
                  </a:solidFill>
                  <a:latin typeface="Georgia" panose="02040502050405020303" pitchFamily="18" charset="0"/>
                </a:rPr>
                <a:t>test.c</a:t>
              </a:r>
              <a:endParaRPr lang="en-US" sz="2000" dirty="0" smtClean="0">
                <a:solidFill>
                  <a:srgbClr val="7030A0"/>
                </a:solidFill>
                <a:latin typeface="Georgia" panose="02040502050405020303" pitchFamily="18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Georgia" panose="02040502050405020303" pitchFamily="18" charset="0"/>
                </a:rPr>
                <a:t>$ </a:t>
              </a:r>
              <a:r>
                <a:rPr lang="en-US" sz="2000" dirty="0" err="1">
                  <a:solidFill>
                    <a:srgbClr val="7030A0"/>
                  </a:solidFill>
                  <a:latin typeface="Georgia" panose="02040502050405020303" pitchFamily="18" charset="0"/>
                </a:rPr>
                <a:t>objdump</a:t>
              </a:r>
              <a:r>
                <a:rPr lang="en-US" sz="2000" dirty="0">
                  <a:solidFill>
                    <a:srgbClr val="7030A0"/>
                  </a:solidFill>
                  <a:latin typeface="Georgia" panose="02040502050405020303" pitchFamily="18" charset="0"/>
                </a:rPr>
                <a:t> -d -M intel -S </a:t>
              </a:r>
              <a:r>
                <a:rPr lang="en-US" sz="2000" dirty="0" err="1" smtClean="0">
                  <a:solidFill>
                    <a:srgbClr val="7030A0"/>
                  </a:solidFill>
                  <a:latin typeface="Georgia" panose="02040502050405020303" pitchFamily="18" charset="0"/>
                </a:rPr>
                <a:t>test.o</a:t>
              </a:r>
              <a:endParaRPr lang="en-US" sz="2000" dirty="0">
                <a:solidFill>
                  <a:srgbClr val="7030A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28866" y="1950594"/>
              <a:ext cx="221887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lvl="1">
                <a:lnSpc>
                  <a:spcPct val="100000"/>
                </a:lnSpc>
                <a:spcBef>
                  <a:spcPts val="1000"/>
                </a:spcBef>
              </a:pPr>
              <a:r>
                <a:rPr lang="zh-CN" altLang="en-US" sz="2800" b="1" dirty="0" smtClean="0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编译和汇编</a:t>
              </a:r>
              <a:endPara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4401" y="2364104"/>
            <a:ext cx="10000199" cy="4401205"/>
            <a:chOff x="134401" y="2364104"/>
            <a:chExt cx="10000199" cy="4401205"/>
          </a:xfrm>
        </p:grpSpPr>
        <p:sp>
          <p:nvSpPr>
            <p:cNvPr id="17" name="矩形 16"/>
            <p:cNvSpPr/>
            <p:nvPr/>
          </p:nvSpPr>
          <p:spPr>
            <a:xfrm>
              <a:off x="134401" y="2364104"/>
              <a:ext cx="10000199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latin typeface="Georgia" panose="02040502050405020303" pitchFamily="18" charset="0"/>
                  <a:cs typeface="Times New Roman" panose="02020603050405020304" pitchFamily="18" charset="0"/>
                </a:rPr>
                <a:t>test.o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:     file format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elf64-x86-64</a:t>
              </a:r>
            </a:p>
            <a:p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Disassembly 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of </a:t>
              </a:r>
              <a:r>
                <a:rPr lang="en-US" sz="2000" b="1" dirty="0">
                  <a:latin typeface="Georgia" panose="02040502050405020303" pitchFamily="18" charset="0"/>
                  <a:cs typeface="Times New Roman" panose="02020603050405020304" pitchFamily="18" charset="0"/>
                </a:rPr>
                <a:t>section .text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:</a:t>
              </a:r>
            </a:p>
            <a:p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0000000000000000 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&lt;main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&gt;:</a:t>
              </a:r>
            </a:p>
            <a:p>
              <a:r>
                <a:rPr lang="en-US" sz="2000" dirty="0" err="1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int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main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()</a:t>
              </a:r>
            </a:p>
            <a:p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{  </a:t>
              </a:r>
            </a:p>
            <a:p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000" b="1" dirty="0" smtClean="0">
                  <a:solidFill>
                    <a:srgbClr val="0070C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0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:   </a:t>
              </a:r>
              <a:r>
                <a:rPr lang="en-US" sz="2000" dirty="0">
                  <a:solidFill>
                    <a:srgbClr val="00B05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55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         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     push   </a:t>
              </a:r>
              <a:r>
                <a:rPr lang="en-US" sz="2000" b="1" dirty="0" err="1">
                  <a:solidFill>
                    <a:srgbClr val="C000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r</a:t>
              </a:r>
              <a:r>
                <a:rPr lang="en-US" sz="2000" dirty="0" err="1">
                  <a:latin typeface="Georgia" panose="02040502050405020303" pitchFamily="18" charset="0"/>
                  <a:cs typeface="Times New Roman" panose="02020603050405020304" pitchFamily="18" charset="0"/>
                </a:rPr>
                <a:t>bp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  </a:t>
              </a:r>
              <a:endPara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000" b="1" dirty="0" smtClean="0">
                  <a:solidFill>
                    <a:srgbClr val="0070C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:   </a:t>
              </a:r>
              <a:r>
                <a:rPr lang="en-US" sz="2000" dirty="0">
                  <a:solidFill>
                    <a:srgbClr val="00B05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48 89 e5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   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</a:t>
              </a:r>
              <a:r>
                <a:rPr lang="en-US" sz="2000" dirty="0" err="1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mov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000" dirty="0" err="1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rbp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r</a:t>
              </a:r>
              <a:r>
                <a:rPr lang="en-US" sz="2000" dirty="0" err="1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sp</a:t>
              </a:r>
              <a:endPara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000" b="1" dirty="0" smtClean="0">
                  <a:solidFill>
                    <a:srgbClr val="0070C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:   </a:t>
              </a:r>
              <a:r>
                <a:rPr lang="en-US" sz="2000" dirty="0">
                  <a:solidFill>
                    <a:srgbClr val="00B05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c7 45 fc 01 00 00 00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2000" dirty="0" err="1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mov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DWORD PTR [rbp-0x4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], 0x1  </a:t>
              </a:r>
              <a:r>
                <a:rPr lang="en-US" sz="2000" dirty="0" err="1" smtClean="0">
                  <a:solidFill>
                    <a:srgbClr val="C000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int</a:t>
              </a:r>
              <a:r>
                <a:rPr lang="en-US" sz="2000" dirty="0" smtClean="0">
                  <a:solidFill>
                    <a:srgbClr val="C000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a = 1;</a:t>
              </a:r>
              <a:endPara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000" b="1" dirty="0" smtClean="0">
                  <a:solidFill>
                    <a:srgbClr val="0070C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:   </a:t>
              </a:r>
              <a:r>
                <a:rPr lang="en-US" sz="2000" dirty="0">
                  <a:solidFill>
                    <a:srgbClr val="00B05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c7 45 f8 02 00 00 00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mov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DWORD PTR [rbp-0x8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], 0x2 </a:t>
              </a:r>
              <a:r>
                <a:rPr lang="en-US" sz="2000" dirty="0" err="1">
                  <a:solidFill>
                    <a:srgbClr val="C000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int</a:t>
              </a:r>
              <a:r>
                <a:rPr lang="en-US" sz="2000" dirty="0">
                  <a:solidFill>
                    <a:srgbClr val="C000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 b = 2;</a:t>
              </a:r>
              <a:endParaRPr lang="en-US" sz="2000" dirty="0" smtClean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smtClean="0">
                  <a:solidFill>
                    <a:srgbClr val="0070C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12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:   </a:t>
              </a:r>
              <a:r>
                <a:rPr lang="en-US" sz="2000" dirty="0">
                  <a:solidFill>
                    <a:srgbClr val="00B05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8b 45 f8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   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</a:t>
              </a:r>
              <a:r>
                <a:rPr lang="en-US" sz="2000" dirty="0" err="1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mov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000" b="1" dirty="0" err="1">
                  <a:solidFill>
                    <a:srgbClr val="C000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000" dirty="0" err="1">
                  <a:latin typeface="Georgia" panose="02040502050405020303" pitchFamily="18" charset="0"/>
                  <a:cs typeface="Times New Roman" panose="02020603050405020304" pitchFamily="18" charset="0"/>
                </a:rPr>
                <a:t>ax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, DWORD 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PTR [rbp-0x8]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smtClean="0">
                  <a:solidFill>
                    <a:srgbClr val="C000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a </a:t>
              </a:r>
              <a:r>
                <a:rPr lang="en-US" sz="2000" dirty="0">
                  <a:solidFill>
                    <a:srgbClr val="C0000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= a + b;</a:t>
              </a:r>
              <a:endPara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smtClean="0">
                  <a:solidFill>
                    <a:srgbClr val="0070C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15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:   </a:t>
              </a:r>
              <a:r>
                <a:rPr lang="en-US" sz="2000" dirty="0">
                  <a:solidFill>
                    <a:srgbClr val="00B05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01 45 fc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   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  add    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DWORD PTR [rbp-0x4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], </a:t>
              </a:r>
              <a:r>
                <a:rPr lang="en-US" sz="2000" dirty="0" err="1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eax</a:t>
              </a:r>
              <a:endPara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}  </a:t>
              </a:r>
            </a:p>
            <a:p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smtClean="0">
                  <a:solidFill>
                    <a:srgbClr val="0070C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18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:   </a:t>
              </a:r>
              <a:r>
                <a:rPr lang="en-US" sz="2000" dirty="0">
                  <a:solidFill>
                    <a:srgbClr val="00B05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5d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         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     pop    </a:t>
              </a:r>
              <a:r>
                <a:rPr lang="en-US" sz="2000" dirty="0" err="1">
                  <a:latin typeface="Georgia" panose="02040502050405020303" pitchFamily="18" charset="0"/>
                  <a:cs typeface="Times New Roman" panose="02020603050405020304" pitchFamily="18" charset="0"/>
                </a:rPr>
                <a:t>rbp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 </a:t>
              </a:r>
              <a:endParaRPr lang="en-US" sz="2000" dirty="0" smtClean="0">
                <a:latin typeface="Georgia" panose="02040502050405020303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smtClean="0">
                  <a:solidFill>
                    <a:srgbClr val="0070C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19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:   </a:t>
              </a:r>
              <a:r>
                <a:rPr lang="en-US" sz="2000" dirty="0">
                  <a:solidFill>
                    <a:srgbClr val="00B050"/>
                  </a:solidFill>
                  <a:latin typeface="Georgia" panose="02040502050405020303" pitchFamily="18" charset="0"/>
                  <a:cs typeface="Times New Roman" panose="02020603050405020304" pitchFamily="18" charset="0"/>
                </a:rPr>
                <a:t>c3</a:t>
              </a:r>
              <a:r>
                <a:rPr lang="en-US" sz="2000" dirty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          </a:t>
              </a:r>
              <a:r>
                <a:rPr lang="en-US" sz="2000" dirty="0" smtClean="0">
                  <a:latin typeface="Georgia" panose="02040502050405020303" pitchFamily="18" charset="0"/>
                  <a:cs typeface="Times New Roman" panose="02020603050405020304" pitchFamily="18" charset="0"/>
                </a:rPr>
                <a:t>                  ret </a:t>
              </a:r>
              <a:endParaRPr lang="en-US" sz="2000" dirty="0">
                <a:latin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72766" y="3648707"/>
              <a:ext cx="221887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lvl="1">
                <a:lnSpc>
                  <a:spcPct val="100000"/>
                </a:lnSpc>
                <a:spcBef>
                  <a:spcPts val="1000"/>
                </a:spcBef>
              </a:pPr>
              <a:r>
                <a:rPr lang="zh-CN" altLang="en-US" sz="2800" b="1" dirty="0" smtClean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计算机指令</a:t>
              </a:r>
              <a:endPara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572000" y="3648707"/>
              <a:ext cx="18582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lvl="1">
                <a:lnSpc>
                  <a:spcPct val="100000"/>
                </a:lnSpc>
                <a:spcBef>
                  <a:spcPts val="1000"/>
                </a:spcBef>
              </a:pPr>
              <a:r>
                <a:rPr lang="zh-CN" altLang="en-US" sz="2800" b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汇编语言</a:t>
              </a:r>
              <a:endPara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sp>
        <p:nvSpPr>
          <p:cNvPr id="27" name="右箭头 26"/>
          <p:cNvSpPr/>
          <p:nvPr/>
        </p:nvSpPr>
        <p:spPr>
          <a:xfrm>
            <a:off x="4127501" y="1411627"/>
            <a:ext cx="444500" cy="4425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右箭头 27"/>
          <p:cNvSpPr/>
          <p:nvPr/>
        </p:nvSpPr>
        <p:spPr>
          <a:xfrm rot="7236614">
            <a:off x="5985701" y="2762431"/>
            <a:ext cx="444500" cy="4425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右箭头 28"/>
          <p:cNvSpPr/>
          <p:nvPr/>
        </p:nvSpPr>
        <p:spPr>
          <a:xfrm rot="10800000">
            <a:off x="3807758" y="3417563"/>
            <a:ext cx="444500" cy="4425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4" y="4290922"/>
            <a:ext cx="8833906" cy="237620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510472" y="3767483"/>
            <a:ext cx="2600172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ox1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赋给</a:t>
            </a:r>
            <a:r>
              <a:rPr lang="zh-CN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内存地址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[xx]</a:t>
            </a:r>
            <a:r>
              <a:rPr lang="zh-CN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zh-CN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双字型（32位</a:t>
            </a:r>
            <a:r>
              <a:rPr lang="zh-CN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zh-CN" sz="4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86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18" grpId="0" animBg="1"/>
      <p:bldP spid="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架构基础知识</a:t>
            </a:r>
            <a:r>
              <a:rPr lang="en-US" altLang="zh-CN" dirty="0"/>
              <a:t>—8086</a:t>
            </a:r>
            <a:r>
              <a:rPr lang="zh-CN" altLang="en-US" dirty="0"/>
              <a:t>原理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4" y="-264366"/>
            <a:ext cx="8895299" cy="7249366"/>
          </a:xfrm>
          <a:prstGeom prst="rect">
            <a:avLst/>
          </a:prstGeom>
          <a:ln w="28575">
            <a:noFill/>
          </a:ln>
        </p:spPr>
      </p:pic>
      <p:sp>
        <p:nvSpPr>
          <p:cNvPr id="6" name="矩形 5"/>
          <p:cNvSpPr/>
          <p:nvPr/>
        </p:nvSpPr>
        <p:spPr>
          <a:xfrm>
            <a:off x="-94199" y="202932"/>
            <a:ext cx="491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x86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架构基础知识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—8086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原理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188201" y="381000"/>
            <a:ext cx="1063088" cy="4273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188201" y="1491772"/>
            <a:ext cx="1063088" cy="4273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26009" y="2070100"/>
            <a:ext cx="1959092" cy="965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581400" y="877174"/>
            <a:ext cx="2729304" cy="74842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为什么要分段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？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1M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内存最大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分几段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122458" y="3169745"/>
            <a:ext cx="3400148" cy="74289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为什么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只有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个段寄存器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</a:p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为什么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区分数据段和代码段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5145" y="4092658"/>
            <a:ext cx="7710256" cy="2585323"/>
          </a:xfrm>
          <a:prstGeom prst="rect">
            <a:avLst/>
          </a:prstGeom>
          <a:solidFill>
            <a:srgbClr val="DAFCCC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AX――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累加器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 			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频度最高</a:t>
            </a:r>
            <a:b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BX――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基址寄存器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		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存放存储器地址</a:t>
            </a:r>
            <a:b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CX――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计数器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			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作为计数器</a:t>
            </a:r>
            <a:b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DX――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		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存放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</a:t>
            </a:r>
            <a:b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  ――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源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变址寄存器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		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保存存储单元地址</a:t>
            </a:r>
            <a:b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 ――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目的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变址寄存器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		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保存存储单元地址</a:t>
            </a:r>
            <a:b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BP――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基址指针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		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堆栈区域中的基地址</a:t>
            </a:r>
            <a:b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SP――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堆栈指针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		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指示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堆栈区域的栈顶地址</a:t>
            </a:r>
            <a:b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IP ――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指令指针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		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指示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要执行指令所在存储单元的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地址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1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内存布局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5" y="1230511"/>
            <a:ext cx="8154069" cy="501788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06361" y="3920835"/>
            <a:ext cx="2901714" cy="1319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806362" y="5303115"/>
            <a:ext cx="2901714" cy="8255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9300" y="4409776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数据段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(DS)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9300" y="5867006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zh-CN" altLang="en-US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代码段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(CS)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06361" y="1399307"/>
            <a:ext cx="2901714" cy="245918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78611" y="2367288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zh-CN" alt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堆栈段 </a:t>
            </a:r>
            <a:r>
              <a:rPr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(SS)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43288" y="893222"/>
            <a:ext cx="1497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zh-CN" alt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高地址</a:t>
            </a:r>
            <a:endParaRPr lang="en-US" altLang="zh-CN" sz="2800" b="1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43288" y="6152862"/>
            <a:ext cx="1497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低</a:t>
            </a:r>
            <a:r>
              <a:rPr lang="zh-CN" alt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地址</a:t>
            </a:r>
            <a:endParaRPr lang="en-US" altLang="zh-CN" sz="2800" b="1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3900" y="5578058"/>
            <a:ext cx="2082461" cy="2889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55799" y="5522477"/>
            <a:ext cx="7188201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指令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(IP)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配合使用，可跟踪程序的执行过程</a:t>
            </a:r>
            <a:endParaRPr lang="en-US" sz="2000" b="1" dirty="0"/>
          </a:p>
        </p:txBody>
      </p:sp>
      <p:sp>
        <p:nvSpPr>
          <p:cNvPr id="20" name="矩形 19"/>
          <p:cNvSpPr/>
          <p:nvPr/>
        </p:nvSpPr>
        <p:spPr>
          <a:xfrm>
            <a:off x="1955800" y="1556021"/>
            <a:ext cx="7189672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基址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</a:t>
            </a:r>
            <a:r>
              <a:rPr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(BP)</a:t>
            </a:r>
            <a:r>
              <a:rPr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SS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配合使用，指向目前</a:t>
            </a:r>
            <a:r>
              <a:rPr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的栈底位置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 </a:t>
            </a:r>
            <a:b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堆栈指针寄存器</a:t>
            </a:r>
            <a:r>
              <a:rPr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(SP)</a:t>
            </a:r>
            <a:r>
              <a:rPr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SS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配合使用</a:t>
            </a:r>
            <a:r>
              <a:rPr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，指向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目前</a:t>
            </a:r>
            <a:r>
              <a:rPr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的栈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顶</a:t>
            </a:r>
            <a:r>
              <a:rPr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位置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920172" y="3196921"/>
            <a:ext cx="2976345" cy="48670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涉及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堆的寄存器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955799" y="4489798"/>
            <a:ext cx="7188201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源变址寄存器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(SI)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，可用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来存放相对于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段的偏移量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920171" y="6025361"/>
            <a:ext cx="2976345" cy="48670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寄存器是什么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24731" y="3003229"/>
            <a:ext cx="3280797" cy="89336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</a:t>
            </a:r>
            <a:r>
              <a:rPr lang="zh-CN" alt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的堆栈和数据结构的堆栈有什么异同</a:t>
            </a:r>
            <a:r>
              <a:rPr lang="en-US" altLang="zh-CN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64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7361</TotalTime>
  <Words>2809</Words>
  <Application>Microsoft Office PowerPoint</Application>
  <PresentationFormat>全屏显示(4:3)</PresentationFormat>
  <Paragraphs>386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MS PGothic</vt:lpstr>
      <vt:lpstr>等线</vt:lpstr>
      <vt:lpstr>等线 Light</vt:lpstr>
      <vt:lpstr>华文楷体</vt:lpstr>
      <vt:lpstr>华文新魏</vt:lpstr>
      <vt:lpstr>楷体</vt:lpstr>
      <vt:lpstr>宋体</vt:lpstr>
      <vt:lpstr>Arial</vt:lpstr>
      <vt:lpstr>Calibri</vt:lpstr>
      <vt:lpstr>Calibri Light</vt:lpstr>
      <vt:lpstr>Courier New</vt:lpstr>
      <vt:lpstr>Georgia</vt:lpstr>
      <vt:lpstr>Times New Roman</vt:lpstr>
      <vt:lpstr>Wingdings</vt:lpstr>
      <vt:lpstr>Office 主题​​</vt:lpstr>
      <vt:lpstr>1_Office 主题​​</vt:lpstr>
      <vt:lpstr>计算机操作系统</vt:lpstr>
      <vt:lpstr>所需前期课程</vt:lpstr>
      <vt:lpstr>冯诺依曼体系结构</vt:lpstr>
      <vt:lpstr>冯诺依曼体系结构</vt:lpstr>
      <vt:lpstr>冯诺依曼体系结构</vt:lpstr>
      <vt:lpstr>计算机指令</vt:lpstr>
      <vt:lpstr>计算机指令例子</vt:lpstr>
      <vt:lpstr>x86架构基础知识—8086原理</vt:lpstr>
      <vt:lpstr>内存布局 </vt:lpstr>
      <vt:lpstr>PowerPoint 演示文稿</vt:lpstr>
      <vt:lpstr>内存操作：函数调用</vt:lpstr>
      <vt:lpstr>内存操作：函数返回</vt:lpstr>
      <vt:lpstr>内存操作：函数调用和返回例子</vt:lpstr>
      <vt:lpstr>内存操作：函数调用和返回例子</vt:lpstr>
      <vt:lpstr>CPU执行指令流程</vt:lpstr>
      <vt:lpstr>小结</vt:lpstr>
      <vt:lpstr>什么是操作系统</vt:lpstr>
      <vt:lpstr>什么是操作系统</vt:lpstr>
      <vt:lpstr>为什么要学习操作系统</vt:lpstr>
      <vt:lpstr>课程大纲</vt:lpstr>
      <vt:lpstr>课程大纲</vt:lpstr>
      <vt:lpstr>课程大纲</vt:lpstr>
      <vt:lpstr>对课程的认识</vt:lpstr>
      <vt:lpstr>课程考核方式</vt:lpstr>
      <vt:lpstr>操作系统概述</vt:lpstr>
      <vt:lpstr>操作系统概述</vt:lpstr>
      <vt:lpstr>操作系统概述</vt:lpstr>
      <vt:lpstr>操作系统概述</vt:lpstr>
      <vt:lpstr>操作系统概述</vt:lpstr>
      <vt:lpstr>操作系统概述</vt:lpstr>
      <vt:lpstr>操作系统概述</vt:lpstr>
      <vt:lpstr>操作系统概述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职称申请汇报</dc:title>
  <dc:creator>Pu Lingjun</dc:creator>
  <cp:lastModifiedBy>DELL</cp:lastModifiedBy>
  <cp:revision>357</cp:revision>
  <dcterms:created xsi:type="dcterms:W3CDTF">2019-06-15T13:18:55Z</dcterms:created>
  <dcterms:modified xsi:type="dcterms:W3CDTF">2019-09-02T04:50:26Z</dcterms:modified>
</cp:coreProperties>
</file>